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Source Code Pro Light"/>
      <p:regular r:id="rId14"/>
      <p:bold r:id="rId15"/>
      <p:italic r:id="rId16"/>
      <p:boldItalic r:id="rId17"/>
    </p:embeddedFont>
    <p:embeddedFont>
      <p:font typeface="Source Sans Pro SemiBold"/>
      <p:regular r:id="rId18"/>
      <p:bold r:id="rId19"/>
      <p:italic r:id="rId20"/>
      <p:boldItalic r:id="rId21"/>
    </p:embeddedFont>
    <p:embeddedFont>
      <p:font typeface="Source Code Pro SemiBold"/>
      <p:regular r:id="rId22"/>
      <p:bold r:id="rId23"/>
      <p:italic r:id="rId24"/>
      <p:boldItalic r:id="rId25"/>
    </p:embeddedFont>
    <p:embeddedFont>
      <p:font typeface="Source Sans Pr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SansProSemiBold-italic.fntdata"/><Relationship Id="rId22" Type="http://schemas.openxmlformats.org/officeDocument/2006/relationships/font" Target="fonts/SourceCodeProSemiBold-regular.fntdata"/><Relationship Id="rId21" Type="http://schemas.openxmlformats.org/officeDocument/2006/relationships/font" Target="fonts/SourceSansProSemiBold-boldItalic.fntdata"/><Relationship Id="rId24" Type="http://schemas.openxmlformats.org/officeDocument/2006/relationships/font" Target="fonts/SourceCodeProSemiBold-italic.fntdata"/><Relationship Id="rId23" Type="http://schemas.openxmlformats.org/officeDocument/2006/relationships/font" Target="fonts/SourceCodeProSemi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ourceSansPro-regular.fntdata"/><Relationship Id="rId25" Type="http://schemas.openxmlformats.org/officeDocument/2006/relationships/font" Target="fonts/SourceCodeProSemiBold-boldItalic.fntdata"/><Relationship Id="rId28" Type="http://schemas.openxmlformats.org/officeDocument/2006/relationships/font" Target="fonts/SourceSansPro-italic.fntdata"/><Relationship Id="rId27" Type="http://schemas.openxmlformats.org/officeDocument/2006/relationships/font" Target="fonts/SourceSansPr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urceSansPr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SourceCodeProLight-bold.fntdata"/><Relationship Id="rId14" Type="http://schemas.openxmlformats.org/officeDocument/2006/relationships/font" Target="fonts/SourceCodeProLight-regular.fntdata"/><Relationship Id="rId17" Type="http://schemas.openxmlformats.org/officeDocument/2006/relationships/font" Target="fonts/SourceCodeProLight-boldItalic.fntdata"/><Relationship Id="rId16" Type="http://schemas.openxmlformats.org/officeDocument/2006/relationships/font" Target="fonts/SourceCodeProLight-italic.fntdata"/><Relationship Id="rId19" Type="http://schemas.openxmlformats.org/officeDocument/2006/relationships/font" Target="fonts/SourceSansProSemiBold-bold.fntdata"/><Relationship Id="rId18" Type="http://schemas.openxmlformats.org/officeDocument/2006/relationships/font" Target="fonts/SourceSansProSemiBold-regular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16d0c478c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16d0c478c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16d0c478c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16d0c478c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77032e4e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177032e4e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16d0c478ca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16d0c478ca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177032e4e3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177032e4e3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177032e4e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177032e4e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177032e4e3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177032e4e3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2.png"/><Relationship Id="rId6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9.png"/><Relationship Id="rId6" Type="http://schemas.openxmlformats.org/officeDocument/2006/relationships/image" Target="../media/image5.png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cartlandlaw.com/sophia-robot-citizenship-and-ai-legal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 amt="85000"/>
          </a:blip>
          <a:srcRect b="3877" l="0" r="0" t="2112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1682275"/>
            <a:ext cx="8520600" cy="2052600"/>
          </a:xfrm>
          <a:prstGeom prst="rect">
            <a:avLst/>
          </a:prstGeom>
          <a:effectLst>
            <a:outerShdw blurRad="57150" rotWithShape="0" algn="bl" dir="5400000" dist="28575">
              <a:srgbClr val="FF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Accountability question in robots</a:t>
            </a:r>
            <a:endParaRPr>
              <a:solidFill>
                <a:srgbClr val="FFFFFF"/>
              </a:solidFill>
              <a:latin typeface="Source Code Pro SemiBold"/>
              <a:ea typeface="Source Code Pro SemiBold"/>
              <a:cs typeface="Source Code Pro SemiBold"/>
              <a:sym typeface="Source Code Pro SemiBold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3977100"/>
            <a:ext cx="8520600" cy="11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67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Adina Maratkyzy</a:t>
            </a:r>
            <a:endParaRPr sz="167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67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Robota Psyche</a:t>
            </a:r>
            <a:endParaRPr sz="167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670">
                <a:solidFill>
                  <a:schemeClr val="lt1"/>
                </a:solidFill>
                <a:latin typeface="Source Code Pro Light"/>
                <a:ea typeface="Source Code Pro Light"/>
                <a:cs typeface="Source Code Pro Light"/>
                <a:sym typeface="Source Code Pro Light"/>
              </a:rPr>
              <a:t>Spring 2022</a:t>
            </a:r>
            <a:endParaRPr sz="1670">
              <a:solidFill>
                <a:schemeClr val="lt1"/>
              </a:solidFill>
              <a:latin typeface="Source Code Pro Light"/>
              <a:ea typeface="Source Code Pro Light"/>
              <a:cs typeface="Source Code Pro Light"/>
              <a:sym typeface="Source Code Pro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Tay - AI Chatter bot</a:t>
            </a: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 (released by Microsoft in 2016)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304" y="3517800"/>
            <a:ext cx="3146196" cy="14682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300" y="1164174"/>
            <a:ext cx="3146193" cy="14805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4" name="Google Shape;64;p14"/>
          <p:cNvPicPr preferRelativeResize="0"/>
          <p:nvPr/>
        </p:nvPicPr>
        <p:blipFill rotWithShape="1">
          <a:blip r:embed="rId5">
            <a:alphaModFix/>
          </a:blip>
          <a:srcRect b="45259" l="0" r="0" t="0"/>
          <a:stretch/>
        </p:blipFill>
        <p:spPr>
          <a:xfrm>
            <a:off x="154300" y="2644725"/>
            <a:ext cx="3146200" cy="8730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5" name="Google Shape;65;p14"/>
          <p:cNvSpPr/>
          <p:nvPr/>
        </p:nvSpPr>
        <p:spPr>
          <a:xfrm>
            <a:off x="1478775" y="4261750"/>
            <a:ext cx="404400" cy="1836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2002" y="1789651"/>
            <a:ext cx="4412125" cy="258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48975" y="451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Who is accountable for the hate speech tweets posted by Tay?</a:t>
            </a:r>
            <a:endParaRPr sz="2420">
              <a:latin typeface="Source Sans Pro SemiBold"/>
              <a:ea typeface="Source Sans Pro SemiBold"/>
              <a:cs typeface="Source Sans Pro SemiBold"/>
              <a:sym typeface="Source Sans Pro SemiBold"/>
            </a:endParaRPr>
          </a:p>
        </p:txBody>
      </p:sp>
      <p:cxnSp>
        <p:nvCxnSpPr>
          <p:cNvPr id="72" name="Google Shape;72;p15"/>
          <p:cNvCxnSpPr>
            <a:endCxn id="73" idx="1"/>
          </p:cNvCxnSpPr>
          <p:nvPr/>
        </p:nvCxnSpPr>
        <p:spPr>
          <a:xfrm>
            <a:off x="790000" y="1285875"/>
            <a:ext cx="8451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4" name="Google Shape;74;p15"/>
          <p:cNvCxnSpPr/>
          <p:nvPr/>
        </p:nvCxnSpPr>
        <p:spPr>
          <a:xfrm>
            <a:off x="762350" y="964400"/>
            <a:ext cx="0" cy="35178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" name="Google Shape;75;p15"/>
          <p:cNvCxnSpPr/>
          <p:nvPr/>
        </p:nvCxnSpPr>
        <p:spPr>
          <a:xfrm>
            <a:off x="780700" y="2360500"/>
            <a:ext cx="4134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" name="Google Shape;76;p15"/>
          <p:cNvCxnSpPr/>
          <p:nvPr/>
        </p:nvCxnSpPr>
        <p:spPr>
          <a:xfrm flipH="1" rot="10800000">
            <a:off x="1194100" y="2105800"/>
            <a:ext cx="441000" cy="2547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7" name="Google Shape;77;p15"/>
          <p:cNvCxnSpPr/>
          <p:nvPr/>
        </p:nvCxnSpPr>
        <p:spPr>
          <a:xfrm>
            <a:off x="1194100" y="2360500"/>
            <a:ext cx="433200" cy="25020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8" name="Google Shape;78;p15"/>
          <p:cNvCxnSpPr>
            <a:endCxn id="79" idx="1"/>
          </p:cNvCxnSpPr>
          <p:nvPr/>
        </p:nvCxnSpPr>
        <p:spPr>
          <a:xfrm>
            <a:off x="790000" y="3499400"/>
            <a:ext cx="8373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0" name="Google Shape;80;p15"/>
          <p:cNvCxnSpPr/>
          <p:nvPr/>
        </p:nvCxnSpPr>
        <p:spPr>
          <a:xfrm>
            <a:off x="459200" y="964400"/>
            <a:ext cx="551100" cy="0"/>
          </a:xfrm>
          <a:prstGeom prst="straightConnector1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" name="Google Shape;73;p15"/>
          <p:cNvSpPr txBox="1"/>
          <p:nvPr/>
        </p:nvSpPr>
        <p:spPr>
          <a:xfrm>
            <a:off x="1635100" y="1055025"/>
            <a:ext cx="817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4CCCC"/>
                </a:highlight>
                <a:latin typeface="Source Sans Pro"/>
                <a:ea typeface="Source Sans Pro"/>
                <a:cs typeface="Source Sans Pro"/>
                <a:sym typeface="Source Sans Pro"/>
              </a:rPr>
              <a:t>Tay</a:t>
            </a:r>
            <a:endParaRPr sz="1800">
              <a:highlight>
                <a:srgbClr val="F4CCCC"/>
              </a:highlight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1635100" y="1846150"/>
            <a:ext cx="3830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4CCCC"/>
                </a:highlight>
                <a:latin typeface="Source Sans Pro"/>
                <a:ea typeface="Source Sans Pro"/>
                <a:cs typeface="Source Sans Pro"/>
                <a:sym typeface="Source Sans Pro"/>
              </a:rPr>
              <a:t>Programmers / Researchers involved</a:t>
            </a:r>
            <a:endParaRPr sz="1800">
              <a:highlight>
                <a:srgbClr val="F4CCCC"/>
              </a:highlight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1635100" y="2402700"/>
            <a:ext cx="3830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4CCCC"/>
                </a:highlight>
                <a:latin typeface="Source Sans Pro"/>
                <a:ea typeface="Source Sans Pro"/>
                <a:cs typeface="Source Sans Pro"/>
                <a:sym typeface="Source Sans Pro"/>
              </a:rPr>
              <a:t>Company</a:t>
            </a:r>
            <a:endParaRPr sz="1800">
              <a:highlight>
                <a:srgbClr val="F4CCCC"/>
              </a:highlight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1627300" y="3129950"/>
            <a:ext cx="2277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4CCCC"/>
                </a:highlight>
                <a:latin typeface="Source Sans Pro"/>
                <a:ea typeface="Source Sans Pro"/>
                <a:cs typeface="Source Sans Pro"/>
                <a:sym typeface="Source Sans Pro"/>
              </a:rPr>
              <a:t>User who negatively interacted with Tay</a:t>
            </a:r>
            <a:endParaRPr sz="1800">
              <a:highlight>
                <a:srgbClr val="F4CCCC"/>
              </a:highlight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5556825" y="1892075"/>
            <a:ext cx="313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5737575" y="1938000"/>
            <a:ext cx="3132000" cy="21774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rgbClr val="F3F3F3"/>
          </a:solidFill>
          <a:ln cap="flat" cmpd="sng" w="3810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 txBox="1"/>
          <p:nvPr/>
        </p:nvSpPr>
        <p:spPr>
          <a:xfrm>
            <a:off x="5898225" y="2018550"/>
            <a:ext cx="28107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we take Tay as a living being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was its forceful shutdown a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murder that its company can be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charged for? Was ‘killing’ a justified punishment for hate speech?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311700" y="246625"/>
            <a:ext cx="8520600" cy="9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73"/>
              <a:t>Tort -</a:t>
            </a:r>
            <a:r>
              <a:rPr lang="en" sz="3773"/>
              <a:t> wrongful act or an infringement of a right (other than under contract) leading to civil legal liability. (Oxford Dictionary)</a:t>
            </a:r>
            <a:endParaRPr sz="3773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0112" y="3019475"/>
            <a:ext cx="3253584" cy="183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3019475"/>
            <a:ext cx="2443293" cy="1832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8799" y="3019475"/>
            <a:ext cx="2621125" cy="1832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7938" y="1100975"/>
            <a:ext cx="3253600" cy="1830154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924961" y="1100975"/>
            <a:ext cx="2819940" cy="183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828336" y="1100975"/>
            <a:ext cx="1537527" cy="183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Robots, rights, and responsibilities</a:t>
            </a:r>
            <a:endParaRPr/>
          </a:p>
        </p:txBody>
      </p:sp>
      <p:sp>
        <p:nvSpPr>
          <p:cNvPr id="102" name="Google Shape;10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presence of consciousness as the measure of aliveness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Connection of consciousness to </a:t>
            </a:r>
            <a:r>
              <a:rPr lang="en"/>
              <a:t>feelings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Decision-making and bias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Sophia -  social humanoid robot developed in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Hong Kong and activated in 2016.</a:t>
            </a:r>
            <a:endParaRPr/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2527" y="1790425"/>
            <a:ext cx="2370251" cy="300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/>
        </p:nvSpPr>
        <p:spPr>
          <a:xfrm>
            <a:off x="889650" y="412800"/>
            <a:ext cx="736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Things we want to achieve: consciousness &amp; </a:t>
            </a:r>
            <a:r>
              <a:rPr lang="en"/>
              <a:t>minimized</a:t>
            </a:r>
            <a:r>
              <a:rPr lang="en"/>
              <a:t> bias in decision making</a:t>
            </a:r>
            <a:endParaRPr/>
          </a:p>
        </p:txBody>
      </p:sp>
      <p:sp>
        <p:nvSpPr>
          <p:cNvPr id="109" name="Google Shape;109;p18"/>
          <p:cNvSpPr txBox="1"/>
          <p:nvPr/>
        </p:nvSpPr>
        <p:spPr>
          <a:xfrm>
            <a:off x="1176550" y="970125"/>
            <a:ext cx="3054900" cy="615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consciousness goes hand in hand with feelings</a:t>
            </a:r>
            <a:endParaRPr/>
          </a:p>
        </p:txBody>
      </p:sp>
      <p:sp>
        <p:nvSpPr>
          <p:cNvPr id="110" name="Google Shape;110;p18"/>
          <p:cNvSpPr txBox="1"/>
          <p:nvPr/>
        </p:nvSpPr>
        <p:spPr>
          <a:xfrm>
            <a:off x="1176550" y="1958400"/>
            <a:ext cx="3054900" cy="1046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we give robots both consciousness and feelings, we need to give them rights that would protect them</a:t>
            </a:r>
            <a:endParaRPr/>
          </a:p>
        </p:txBody>
      </p:sp>
      <p:sp>
        <p:nvSpPr>
          <p:cNvPr id="111" name="Google Shape;111;p18"/>
          <p:cNvSpPr txBox="1"/>
          <p:nvPr/>
        </p:nvSpPr>
        <p:spPr>
          <a:xfrm>
            <a:off x="1176550" y="3377775"/>
            <a:ext cx="3054900" cy="615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robots have rights -&gt; robots can be held accountable for their actions</a:t>
            </a:r>
            <a:endParaRPr/>
          </a:p>
        </p:txBody>
      </p:sp>
      <p:sp>
        <p:nvSpPr>
          <p:cNvPr id="112" name="Google Shape;112;p18"/>
          <p:cNvSpPr txBox="1"/>
          <p:nvPr/>
        </p:nvSpPr>
        <p:spPr>
          <a:xfrm>
            <a:off x="4749200" y="1958363"/>
            <a:ext cx="3054900" cy="615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presence of feelings would interfere with elimination of bias</a:t>
            </a:r>
            <a:endParaRPr/>
          </a:p>
        </p:txBody>
      </p:sp>
      <p:sp>
        <p:nvSpPr>
          <p:cNvPr id="113" name="Google Shape;113;p18"/>
          <p:cNvSpPr txBox="1"/>
          <p:nvPr/>
        </p:nvSpPr>
        <p:spPr>
          <a:xfrm>
            <a:off x="4749200" y="970088"/>
            <a:ext cx="3054900" cy="615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minimize the bias robots must not have feelings or emotional response</a:t>
            </a:r>
            <a:endParaRPr/>
          </a:p>
        </p:txBody>
      </p:sp>
      <p:cxnSp>
        <p:nvCxnSpPr>
          <p:cNvPr id="114" name="Google Shape;114;p18"/>
          <p:cNvCxnSpPr>
            <a:endCxn id="109" idx="0"/>
          </p:cNvCxnSpPr>
          <p:nvPr/>
        </p:nvCxnSpPr>
        <p:spPr>
          <a:xfrm flipH="1">
            <a:off x="2704000" y="737625"/>
            <a:ext cx="662700" cy="232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5" name="Google Shape;115;p18"/>
          <p:cNvCxnSpPr>
            <a:stCxn id="109" idx="2"/>
            <a:endCxn id="110" idx="0"/>
          </p:cNvCxnSpPr>
          <p:nvPr/>
        </p:nvCxnSpPr>
        <p:spPr>
          <a:xfrm>
            <a:off x="2704000" y="1585725"/>
            <a:ext cx="0" cy="372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6" name="Google Shape;116;p18"/>
          <p:cNvCxnSpPr/>
          <p:nvPr/>
        </p:nvCxnSpPr>
        <p:spPr>
          <a:xfrm>
            <a:off x="2704000" y="3005100"/>
            <a:ext cx="0" cy="372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7" name="Google Shape;117;p18"/>
          <p:cNvCxnSpPr>
            <a:endCxn id="113" idx="0"/>
          </p:cNvCxnSpPr>
          <p:nvPr/>
        </p:nvCxnSpPr>
        <p:spPr>
          <a:xfrm>
            <a:off x="5621450" y="737588"/>
            <a:ext cx="655200" cy="232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8" name="Google Shape;118;p18"/>
          <p:cNvCxnSpPr>
            <a:stCxn id="110" idx="3"/>
            <a:endCxn id="112" idx="1"/>
          </p:cNvCxnSpPr>
          <p:nvPr/>
        </p:nvCxnSpPr>
        <p:spPr>
          <a:xfrm flipH="1" rot="10800000">
            <a:off x="4231450" y="2266050"/>
            <a:ext cx="517800" cy="215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119" name="Google Shape;119;p18"/>
          <p:cNvSpPr/>
          <p:nvPr/>
        </p:nvSpPr>
        <p:spPr>
          <a:xfrm>
            <a:off x="4318575" y="1906275"/>
            <a:ext cx="343500" cy="302100"/>
          </a:xfrm>
          <a:prstGeom prst="mathMultiply">
            <a:avLst>
              <a:gd fmla="val 23520" name="adj1"/>
            </a:avLst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to consider when thinking about robots legal status</a:t>
            </a:r>
            <a:endParaRPr/>
          </a:p>
        </p:txBody>
      </p:sp>
      <p:sp>
        <p:nvSpPr>
          <p:cNvPr id="125" name="Google Shape;125;p19"/>
          <p:cNvSpPr txBox="1"/>
          <p:nvPr>
            <p:ph idx="1" type="body"/>
          </p:nvPr>
        </p:nvSpPr>
        <p:spPr>
          <a:xfrm>
            <a:off x="311700" y="1444875"/>
            <a:ext cx="8520600" cy="31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If we were to eventually give robots the rights, would all of the robots have them?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How would we classify robots in relation to us? Would they be our equals? Kids?</a:t>
            </a:r>
            <a:r>
              <a:rPr lang="en"/>
              <a:t> Pets?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If you had the power to decide whether or not robots would get rights, what would you do? (would you grant them rights or not)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Do robots need the same set of rights as humans? Would it be relevant for them?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31" name="Google Shape;13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Cartland Law. (n.d.). Sophia, Robot Citizenship, and AI Legal. Retrieved from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https://cartlandlaw.com/sophia-robot-citizenship-and-ai-legal/</a:t>
            </a:r>
            <a:endParaRPr/>
          </a:p>
          <a:p>
            <a:pPr indent="-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Guerra, A., Parisi, F., &amp; Pi, D. (2021). Liability for robots I: Legal challenges. Journal of Institutional Economics, 1-13. doi:10.1017/S1744137421000825</a:t>
            </a:r>
            <a:endParaRPr/>
          </a:p>
          <a:p>
            <a:pPr indent="-457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McNally, P., &amp; Inayatullah, S. (1988). The Rights of Robots: Technology, Culture and Law in the 21ST Century. Futures, 119-136. doi:0.1016/0016-3287(88)90019-5 </a:t>
            </a:r>
            <a:endParaRPr/>
          </a:p>
          <a:p>
            <a:pPr indent="-45720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Tort (noun). (n.d.). </a:t>
            </a:r>
            <a:r>
              <a:rPr lang="en"/>
              <a:t>Oxford English</a:t>
            </a:r>
            <a:r>
              <a:rPr lang="en"/>
              <a:t> Dictionary. Oxford: Oxford University Press.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